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256" r:id="rId2"/>
    <p:sldId id="266" r:id="rId3"/>
    <p:sldId id="267" r:id="rId4"/>
    <p:sldId id="265" r:id="rId5"/>
    <p:sldId id="259" r:id="rId6"/>
    <p:sldId id="260" r:id="rId7"/>
    <p:sldId id="264" r:id="rId8"/>
    <p:sldId id="273" r:id="rId9"/>
    <p:sldId id="261" r:id="rId10"/>
    <p:sldId id="262" r:id="rId11"/>
    <p:sldId id="274" r:id="rId12"/>
    <p:sldId id="275" r:id="rId13"/>
    <p:sldId id="268" r:id="rId14"/>
    <p:sldId id="263" r:id="rId15"/>
    <p:sldId id="277" r:id="rId16"/>
    <p:sldId id="270" r:id="rId17"/>
    <p:sldId id="271" r:id="rId18"/>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0" y="-50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115" cy="461167"/>
          </a:xfrm>
          <a:prstGeom prst="rect">
            <a:avLst/>
          </a:prstGeom>
        </p:spPr>
        <p:txBody>
          <a:bodyPr vert="horz" lIns="90571" tIns="45286" rIns="90571" bIns="45286" rtlCol="0"/>
          <a:lstStyle>
            <a:lvl1pPr algn="l">
              <a:defRPr sz="1200"/>
            </a:lvl1pPr>
          </a:lstStyle>
          <a:p>
            <a:endParaRPr lang="en-US" dirty="0"/>
          </a:p>
        </p:txBody>
      </p:sp>
      <p:sp>
        <p:nvSpPr>
          <p:cNvPr id="3" name="Date Placeholder 2"/>
          <p:cNvSpPr>
            <a:spLocks noGrp="1"/>
          </p:cNvSpPr>
          <p:nvPr>
            <p:ph type="dt" sz="quarter" idx="1"/>
          </p:nvPr>
        </p:nvSpPr>
        <p:spPr>
          <a:xfrm>
            <a:off x="3884317" y="1"/>
            <a:ext cx="2972115" cy="461167"/>
          </a:xfrm>
          <a:prstGeom prst="rect">
            <a:avLst/>
          </a:prstGeom>
        </p:spPr>
        <p:txBody>
          <a:bodyPr vert="horz" lIns="90571" tIns="45286" rIns="90571" bIns="45286" rtlCol="0"/>
          <a:lstStyle>
            <a:lvl1pPr algn="r">
              <a:defRPr sz="1200"/>
            </a:lvl1pPr>
          </a:lstStyle>
          <a:p>
            <a:fld id="{642234EA-7665-456C-816F-AEA3EBD68E58}" type="datetimeFigureOut">
              <a:rPr lang="en-US" smtClean="0"/>
              <a:pPr/>
              <a:t>11/9/2011</a:t>
            </a:fld>
            <a:endParaRPr lang="en-US" dirty="0"/>
          </a:p>
        </p:txBody>
      </p:sp>
      <p:sp>
        <p:nvSpPr>
          <p:cNvPr id="4" name="Footer Placeholder 3"/>
          <p:cNvSpPr>
            <a:spLocks noGrp="1"/>
          </p:cNvSpPr>
          <p:nvPr>
            <p:ph type="ftr" sz="quarter" idx="2"/>
          </p:nvPr>
        </p:nvSpPr>
        <p:spPr>
          <a:xfrm>
            <a:off x="1" y="8773318"/>
            <a:ext cx="2972115" cy="461167"/>
          </a:xfrm>
          <a:prstGeom prst="rect">
            <a:avLst/>
          </a:prstGeom>
        </p:spPr>
        <p:txBody>
          <a:bodyPr vert="horz" lIns="90571" tIns="45286" rIns="90571" bIns="452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317" y="8773318"/>
            <a:ext cx="2972115" cy="461167"/>
          </a:xfrm>
          <a:prstGeom prst="rect">
            <a:avLst/>
          </a:prstGeom>
        </p:spPr>
        <p:txBody>
          <a:bodyPr vert="horz" lIns="90571" tIns="45286" rIns="90571" bIns="45286" rtlCol="0" anchor="b"/>
          <a:lstStyle>
            <a:lvl1pPr algn="r">
              <a:defRPr sz="1200"/>
            </a:lvl1pPr>
          </a:lstStyle>
          <a:p>
            <a:fld id="{55B5DA1A-1F84-4F6B-A453-EBE8768EDF94}" type="slidenum">
              <a:rPr lang="en-US" smtClean="0"/>
              <a:pPr/>
              <a:t>‹#›</a:t>
            </a:fld>
            <a:endParaRPr lang="en-US" dirty="0"/>
          </a:p>
        </p:txBody>
      </p:sp>
    </p:spTree>
    <p:extLst>
      <p:ext uri="{BB962C8B-B14F-4D97-AF65-F5344CB8AC3E}">
        <p14:creationId xmlns:p14="http://schemas.microsoft.com/office/powerpoint/2010/main" xmlns="" val="2110495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115" cy="461167"/>
          </a:xfrm>
          <a:prstGeom prst="rect">
            <a:avLst/>
          </a:prstGeom>
        </p:spPr>
        <p:txBody>
          <a:bodyPr vert="horz" lIns="90571" tIns="45286" rIns="90571" bIns="45286" rtlCol="0"/>
          <a:lstStyle>
            <a:lvl1pPr algn="l">
              <a:defRPr sz="1200"/>
            </a:lvl1pPr>
          </a:lstStyle>
          <a:p>
            <a:endParaRPr lang="en-US" dirty="0"/>
          </a:p>
        </p:txBody>
      </p:sp>
      <p:sp>
        <p:nvSpPr>
          <p:cNvPr id="3" name="Date Placeholder 2"/>
          <p:cNvSpPr>
            <a:spLocks noGrp="1"/>
          </p:cNvSpPr>
          <p:nvPr>
            <p:ph type="dt" idx="1"/>
          </p:nvPr>
        </p:nvSpPr>
        <p:spPr>
          <a:xfrm>
            <a:off x="3884317" y="1"/>
            <a:ext cx="2972115" cy="461167"/>
          </a:xfrm>
          <a:prstGeom prst="rect">
            <a:avLst/>
          </a:prstGeom>
        </p:spPr>
        <p:txBody>
          <a:bodyPr vert="horz" lIns="90571" tIns="45286" rIns="90571" bIns="45286" rtlCol="0"/>
          <a:lstStyle>
            <a:lvl1pPr algn="r">
              <a:defRPr sz="1200"/>
            </a:lvl1pPr>
          </a:lstStyle>
          <a:p>
            <a:fld id="{918E3F31-417D-4A02-B327-09BBED23CDE3}" type="datetimeFigureOut">
              <a:rPr lang="en-US" smtClean="0"/>
              <a:pPr/>
              <a:t>11/9/2011</a:t>
            </a:fld>
            <a:endParaRPr lang="en-US" dirty="0"/>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0571" tIns="45286" rIns="90571" bIns="45286" rtlCol="0" anchor="ctr"/>
          <a:lstStyle/>
          <a:p>
            <a:endParaRPr lang="en-US" dirty="0"/>
          </a:p>
        </p:txBody>
      </p:sp>
      <p:sp>
        <p:nvSpPr>
          <p:cNvPr id="5" name="Notes Placeholder 4"/>
          <p:cNvSpPr>
            <a:spLocks noGrp="1"/>
          </p:cNvSpPr>
          <p:nvPr>
            <p:ph type="body" sz="quarter" idx="3"/>
          </p:nvPr>
        </p:nvSpPr>
        <p:spPr>
          <a:xfrm>
            <a:off x="686115" y="4387455"/>
            <a:ext cx="5485772" cy="4155279"/>
          </a:xfrm>
          <a:prstGeom prst="rect">
            <a:avLst/>
          </a:prstGeom>
        </p:spPr>
        <p:txBody>
          <a:bodyPr vert="horz" lIns="90571" tIns="45286" rIns="90571" bIns="452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3318"/>
            <a:ext cx="2972115" cy="461167"/>
          </a:xfrm>
          <a:prstGeom prst="rect">
            <a:avLst/>
          </a:prstGeom>
        </p:spPr>
        <p:txBody>
          <a:bodyPr vert="horz" lIns="90571" tIns="45286" rIns="90571" bIns="452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317" y="8773318"/>
            <a:ext cx="2972115" cy="461167"/>
          </a:xfrm>
          <a:prstGeom prst="rect">
            <a:avLst/>
          </a:prstGeom>
        </p:spPr>
        <p:txBody>
          <a:bodyPr vert="horz" lIns="90571" tIns="45286" rIns="90571" bIns="45286" rtlCol="0" anchor="b"/>
          <a:lstStyle>
            <a:lvl1pPr algn="r">
              <a:defRPr sz="1200"/>
            </a:lvl1pPr>
          </a:lstStyle>
          <a:p>
            <a:fld id="{9D7BFB5F-D489-43EA-9BE1-415AAEC24A36}" type="slidenum">
              <a:rPr lang="en-US" smtClean="0"/>
              <a:pPr/>
              <a:t>‹#›</a:t>
            </a:fld>
            <a:endParaRPr lang="en-US" dirty="0"/>
          </a:p>
        </p:txBody>
      </p:sp>
    </p:spTree>
    <p:extLst>
      <p:ext uri="{BB962C8B-B14F-4D97-AF65-F5344CB8AC3E}">
        <p14:creationId xmlns:p14="http://schemas.microsoft.com/office/powerpoint/2010/main" xmlns="" val="249958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BFB5F-D489-43EA-9BE1-415AAEC24A36}" type="slidenum">
              <a:rPr lang="en-US" smtClean="0"/>
              <a:pPr/>
              <a:t>16</a:t>
            </a:fld>
            <a:endParaRPr lang="en-US" dirty="0"/>
          </a:p>
        </p:txBody>
      </p:sp>
    </p:spTree>
    <p:extLst>
      <p:ext uri="{BB962C8B-B14F-4D97-AF65-F5344CB8AC3E}">
        <p14:creationId xmlns:p14="http://schemas.microsoft.com/office/powerpoint/2010/main" xmlns="" val="296937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E020BD-E068-4943-B5C1-E6F4BB5D32A5}"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E020BD-E068-4943-B5C1-E6F4BB5D32A5}"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E020BD-E068-4943-B5C1-E6F4BB5D32A5}"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E020BD-E068-4943-B5C1-E6F4BB5D32A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E020BD-E068-4943-B5C1-E6F4BB5D32A5}"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4FB99-FBFE-4CD8-AD37-9BC398AA2E3F}" type="datetimeFigureOut">
              <a:rPr lang="en-US" smtClean="0"/>
              <a:pPr/>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E020BD-E068-4943-B5C1-E6F4BB5D32A5}"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204FB99-FBFE-4CD8-AD37-9BC398AA2E3F}" type="datetimeFigureOut">
              <a:rPr lang="en-US" smtClean="0"/>
              <a:pPr/>
              <a:t>11/9/2011</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DE020BD-E068-4943-B5C1-E6F4BB5D32A5}"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
            </a:r>
            <a:br>
              <a:rPr lang="en-US" sz="3600" dirty="0" smtClean="0"/>
            </a:br>
            <a:r>
              <a:rPr lang="en-US" sz="3600" dirty="0"/>
              <a:t/>
            </a:r>
            <a:br>
              <a:rPr lang="en-US" sz="3600" dirty="0"/>
            </a:br>
            <a:endParaRPr lang="en-US" sz="3600" dirty="0"/>
          </a:p>
        </p:txBody>
      </p:sp>
      <p:sp>
        <p:nvSpPr>
          <p:cNvPr id="3" name="Subtitle 2"/>
          <p:cNvSpPr>
            <a:spLocks noGrp="1"/>
          </p:cNvSpPr>
          <p:nvPr>
            <p:ph type="subTitle" idx="1"/>
          </p:nvPr>
        </p:nvSpPr>
        <p:spPr>
          <a:xfrm>
            <a:off x="1295400" y="3505200"/>
            <a:ext cx="6705600" cy="2057400"/>
          </a:xfrm>
        </p:spPr>
        <p:txBody>
          <a:bodyPr>
            <a:noAutofit/>
          </a:bodyPr>
          <a:lstStyle/>
          <a:p>
            <a:r>
              <a:rPr lang="en-US" sz="2400" b="1" dirty="0">
                <a:solidFill>
                  <a:schemeClr val="bg1"/>
                </a:solidFill>
              </a:rPr>
              <a:t>Kathryn Funk-Baxter</a:t>
            </a:r>
            <a:br>
              <a:rPr lang="en-US" sz="2400" b="1" dirty="0">
                <a:solidFill>
                  <a:schemeClr val="bg1"/>
                </a:solidFill>
              </a:rPr>
            </a:br>
            <a:r>
              <a:rPr lang="en-US" sz="2400" b="1" dirty="0">
                <a:solidFill>
                  <a:schemeClr val="bg1"/>
                </a:solidFill>
              </a:rPr>
              <a:t>Executive VP for Finance &amp; Administration</a:t>
            </a:r>
            <a:br>
              <a:rPr lang="en-US" sz="2400" b="1" dirty="0">
                <a:solidFill>
                  <a:schemeClr val="bg1"/>
                </a:solidFill>
              </a:rPr>
            </a:br>
            <a:r>
              <a:rPr lang="en-US" sz="2400" b="1" dirty="0">
                <a:solidFill>
                  <a:schemeClr val="bg1"/>
                </a:solidFill>
              </a:rPr>
              <a:t>Texas A&amp;M University-Corpus Christi</a:t>
            </a:r>
            <a:br>
              <a:rPr lang="en-US" sz="2400" b="1" dirty="0">
                <a:solidFill>
                  <a:schemeClr val="bg1"/>
                </a:solidFill>
              </a:rPr>
            </a:br>
            <a:r>
              <a:rPr lang="en-US" sz="2400" b="1" dirty="0">
                <a:solidFill>
                  <a:schemeClr val="bg1"/>
                </a:solidFill>
              </a:rPr>
              <a:t/>
            </a:r>
            <a:br>
              <a:rPr lang="en-US" sz="2400" b="1" dirty="0">
                <a:solidFill>
                  <a:schemeClr val="bg1"/>
                </a:solidFill>
              </a:rPr>
            </a:br>
            <a:r>
              <a:rPr lang="en-US" sz="2400" b="1" dirty="0">
                <a:solidFill>
                  <a:schemeClr val="bg1"/>
                </a:solidFill>
              </a:rPr>
              <a:t>October </a:t>
            </a:r>
            <a:r>
              <a:rPr lang="en-US" sz="2400" b="1" dirty="0" smtClean="0">
                <a:solidFill>
                  <a:schemeClr val="bg1"/>
                </a:solidFill>
              </a:rPr>
              <a:t>18, </a:t>
            </a:r>
            <a:r>
              <a:rPr lang="en-US" sz="2400" b="1" dirty="0">
                <a:solidFill>
                  <a:schemeClr val="bg1"/>
                </a:solidFill>
              </a:rPr>
              <a:t>2011</a:t>
            </a:r>
          </a:p>
        </p:txBody>
      </p:sp>
      <p:pic>
        <p:nvPicPr>
          <p:cNvPr id="2051" name="Picture 3"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47800" y="685800"/>
            <a:ext cx="5943600" cy="2514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0570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362201"/>
            <a:ext cx="7484533" cy="3048000"/>
          </a:xfrm>
        </p:spPr>
        <p:txBody>
          <a:bodyPr>
            <a:noAutofit/>
          </a:bodyPr>
          <a:lstStyle/>
          <a:p>
            <a:r>
              <a:rPr lang="en-US" sz="1700" dirty="0" smtClean="0"/>
              <a:t>Bobbie Brown (Chair), Texas Tech University</a:t>
            </a:r>
          </a:p>
          <a:p>
            <a:r>
              <a:rPr lang="en-US" sz="1700" dirty="0" smtClean="0"/>
              <a:t>Mark Adams (Secretary), </a:t>
            </a:r>
            <a:r>
              <a:rPr lang="en-US" sz="1700" dirty="0"/>
              <a:t> </a:t>
            </a:r>
            <a:r>
              <a:rPr lang="en-US" sz="1700" dirty="0" smtClean="0"/>
              <a:t>Sam Houston State University</a:t>
            </a:r>
          </a:p>
          <a:p>
            <a:r>
              <a:rPr lang="en-US" sz="1700" dirty="0" smtClean="0"/>
              <a:t>Becky Gray (Tech Center Liaison), Tarleton State University</a:t>
            </a:r>
          </a:p>
          <a:p>
            <a:r>
              <a:rPr lang="en-US" sz="1700" dirty="0" smtClean="0"/>
              <a:t>Kathryn Funk-Baxter (Contract Admin. Ex-Officio), Texas A&amp;M University-Corpus Christi</a:t>
            </a:r>
          </a:p>
          <a:p>
            <a:r>
              <a:rPr lang="en-US" sz="1700" dirty="0" smtClean="0"/>
              <a:t>Danny Gallant (Treasurer), Stephen F. Austin State University</a:t>
            </a:r>
          </a:p>
          <a:p>
            <a:r>
              <a:rPr lang="en-US" sz="1700" dirty="0" smtClean="0"/>
              <a:t>Larry Mendez (Vice Chair), Tyler Junior College</a:t>
            </a:r>
          </a:p>
          <a:p>
            <a:r>
              <a:rPr lang="en-US" sz="1700" dirty="0" smtClean="0"/>
              <a:t>B. J. Crain, Chief Business Officer, Texas A&amp;M University</a:t>
            </a:r>
          </a:p>
          <a:p>
            <a:r>
              <a:rPr lang="en-US" sz="1700" dirty="0" smtClean="0"/>
              <a:t>Pam Youngblood (Tech Center Liaison), Wharton County Junior College</a:t>
            </a:r>
          </a:p>
          <a:p>
            <a:r>
              <a:rPr lang="en-US" sz="1700" dirty="0" smtClean="0"/>
              <a:t>Cesario Valenzuela, Sul Ross State University</a:t>
            </a:r>
            <a:endParaRPr lang="en-US" sz="1700"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 </a:t>
            </a:r>
            <a:br>
              <a:rPr lang="en-US" b="1" dirty="0" smtClean="0">
                <a:solidFill>
                  <a:schemeClr val="bg1"/>
                </a:solidFill>
              </a:rPr>
            </a:br>
            <a:r>
              <a:rPr lang="en-US" b="1" dirty="0" smtClean="0">
                <a:solidFill>
                  <a:schemeClr val="bg1"/>
                </a:solidFill>
              </a:rPr>
              <a:t>Board Members</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3710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obbie Brown.jpg"/>
          <p:cNvPicPr>
            <a:picLocks noGrp="1" noChangeAspect="1"/>
          </p:cNvPicPr>
          <p:nvPr>
            <p:ph idx="1"/>
          </p:nvPr>
        </p:nvPicPr>
        <p:blipFill>
          <a:blip r:embed="rId2" cstate="print"/>
          <a:stretch>
            <a:fillRect/>
          </a:stretch>
        </p:blipFill>
        <p:spPr>
          <a:xfrm rot="21098532">
            <a:off x="602086" y="1890656"/>
            <a:ext cx="1581302" cy="1639642"/>
          </a:xfrm>
        </p:spPr>
      </p:pic>
      <p:sp>
        <p:nvSpPr>
          <p:cNvPr id="3" name="Title 2"/>
          <p:cNvSpPr>
            <a:spLocks noGrp="1"/>
          </p:cNvSpPr>
          <p:nvPr>
            <p:ph type="title"/>
          </p:nvPr>
        </p:nvSpPr>
        <p:spPr/>
        <p:txBody>
          <a:bodyPr>
            <a:normAutofit/>
          </a:bodyPr>
          <a:lstStyle/>
          <a:p>
            <a:r>
              <a:rPr lang="en-US" dirty="0" smtClean="0"/>
              <a:t>TCC Board Members</a:t>
            </a:r>
            <a:endParaRPr lang="en-US" dirty="0"/>
          </a:p>
        </p:txBody>
      </p:sp>
      <p:pic>
        <p:nvPicPr>
          <p:cNvPr id="5" name="Picture 4" descr="mark Adams.jpg"/>
          <p:cNvPicPr>
            <a:picLocks noChangeAspect="1"/>
          </p:cNvPicPr>
          <p:nvPr/>
        </p:nvPicPr>
        <p:blipFill>
          <a:blip r:embed="rId3" cstate="print"/>
          <a:stretch>
            <a:fillRect/>
          </a:stretch>
        </p:blipFill>
        <p:spPr>
          <a:xfrm rot="21093433">
            <a:off x="3534941" y="1808590"/>
            <a:ext cx="1704746" cy="1745690"/>
          </a:xfrm>
          <a:prstGeom prst="rect">
            <a:avLst/>
          </a:prstGeom>
        </p:spPr>
      </p:pic>
      <p:pic>
        <p:nvPicPr>
          <p:cNvPr id="6" name="Picture 5" descr="kfbaxter.jpg"/>
          <p:cNvPicPr>
            <a:picLocks noChangeAspect="1"/>
          </p:cNvPicPr>
          <p:nvPr/>
        </p:nvPicPr>
        <p:blipFill>
          <a:blip r:embed="rId4" cstate="print"/>
          <a:stretch>
            <a:fillRect/>
          </a:stretch>
        </p:blipFill>
        <p:spPr>
          <a:xfrm>
            <a:off x="3810000" y="4254337"/>
            <a:ext cx="1462314" cy="1778001"/>
          </a:xfrm>
          <a:prstGeom prst="rect">
            <a:avLst/>
          </a:prstGeom>
        </p:spPr>
      </p:pic>
      <p:pic>
        <p:nvPicPr>
          <p:cNvPr id="7" name="Picture 6" descr="danny_gallant.jpg"/>
          <p:cNvPicPr>
            <a:picLocks noChangeAspect="1"/>
          </p:cNvPicPr>
          <p:nvPr/>
        </p:nvPicPr>
        <p:blipFill>
          <a:blip r:embed="rId5" cstate="print"/>
          <a:stretch>
            <a:fillRect/>
          </a:stretch>
        </p:blipFill>
        <p:spPr>
          <a:xfrm>
            <a:off x="6751126" y="1981201"/>
            <a:ext cx="1507847" cy="1676399"/>
          </a:xfrm>
          <a:prstGeom prst="rect">
            <a:avLst/>
          </a:prstGeom>
        </p:spPr>
      </p:pic>
      <p:pic>
        <p:nvPicPr>
          <p:cNvPr id="9" name="Picture 8" descr="larry mendez.jpg"/>
          <p:cNvPicPr>
            <a:picLocks noChangeAspect="1"/>
          </p:cNvPicPr>
          <p:nvPr/>
        </p:nvPicPr>
        <p:blipFill>
          <a:blip r:embed="rId6" cstate="print"/>
          <a:stretch>
            <a:fillRect/>
          </a:stretch>
        </p:blipFill>
        <p:spPr>
          <a:xfrm rot="20946543">
            <a:off x="924607" y="4476751"/>
            <a:ext cx="1670395" cy="1567246"/>
          </a:xfrm>
          <a:prstGeom prst="rect">
            <a:avLst/>
          </a:prstGeom>
        </p:spPr>
      </p:pic>
      <p:pic>
        <p:nvPicPr>
          <p:cNvPr id="10" name="Picture 9" descr="BJ crain.jpg"/>
          <p:cNvPicPr>
            <a:picLocks noChangeAspect="1"/>
          </p:cNvPicPr>
          <p:nvPr/>
        </p:nvPicPr>
        <p:blipFill>
          <a:blip r:embed="rId7" cstate="print"/>
          <a:stretch>
            <a:fillRect/>
          </a:stretch>
        </p:blipFill>
        <p:spPr>
          <a:xfrm rot="21062838">
            <a:off x="7017954" y="4512642"/>
            <a:ext cx="1518257" cy="1676400"/>
          </a:xfrm>
          <a:prstGeom prst="rect">
            <a:avLst/>
          </a:prstGeom>
        </p:spPr>
      </p:pic>
      <p:sp>
        <p:nvSpPr>
          <p:cNvPr id="13" name="TextBox 12"/>
          <p:cNvSpPr txBox="1"/>
          <p:nvPr/>
        </p:nvSpPr>
        <p:spPr>
          <a:xfrm rot="21110383">
            <a:off x="332" y="3558484"/>
            <a:ext cx="2469748" cy="523220"/>
          </a:xfrm>
          <a:prstGeom prst="rect">
            <a:avLst/>
          </a:prstGeom>
          <a:noFill/>
        </p:spPr>
        <p:txBody>
          <a:bodyPr wrap="square" rtlCol="0">
            <a:spAutoFit/>
          </a:bodyPr>
          <a:lstStyle/>
          <a:p>
            <a:pPr algn="ctr"/>
            <a:r>
              <a:rPr lang="en-US" sz="1400" dirty="0">
                <a:latin typeface="Arial" pitchFamily="34" charset="0"/>
                <a:cs typeface="Arial" pitchFamily="34" charset="0"/>
              </a:rPr>
              <a:t> </a:t>
            </a:r>
            <a:r>
              <a:rPr lang="en-US" sz="1400" dirty="0" smtClean="0">
                <a:latin typeface="Arial" pitchFamily="34" charset="0"/>
                <a:cs typeface="Arial" pitchFamily="34" charset="0"/>
              </a:rPr>
              <a:t>         Bobbie Brown</a:t>
            </a:r>
          </a:p>
          <a:p>
            <a:pPr algn="ctr"/>
            <a:r>
              <a:rPr lang="en-US" sz="1400" dirty="0" smtClean="0">
                <a:latin typeface="Arial" pitchFamily="34" charset="0"/>
                <a:cs typeface="Arial" pitchFamily="34" charset="0"/>
              </a:rPr>
              <a:t>          Texas Tech University</a:t>
            </a:r>
            <a:endParaRPr lang="en-US" sz="1400" dirty="0">
              <a:latin typeface="Arial" pitchFamily="34" charset="0"/>
              <a:cs typeface="Arial" pitchFamily="34" charset="0"/>
            </a:endParaRPr>
          </a:p>
        </p:txBody>
      </p:sp>
      <p:sp>
        <p:nvSpPr>
          <p:cNvPr id="2" name="Rectangle 1"/>
          <p:cNvSpPr/>
          <p:nvPr/>
        </p:nvSpPr>
        <p:spPr>
          <a:xfrm rot="10800000" flipV="1">
            <a:off x="3124200" y="6183774"/>
            <a:ext cx="3200400" cy="738664"/>
          </a:xfrm>
          <a:prstGeom prst="rect">
            <a:avLst/>
          </a:prstGeom>
        </p:spPr>
        <p:txBody>
          <a:bodyPr wrap="square">
            <a:spAutoFit/>
          </a:bodyPr>
          <a:lstStyle/>
          <a:p>
            <a:r>
              <a:rPr lang="en-US" sz="1400" dirty="0" smtClean="0">
                <a:latin typeface="Arial" pitchFamily="34" charset="0"/>
                <a:cs typeface="Arial" pitchFamily="34" charset="0"/>
              </a:rPr>
              <a:t>           Kathryn Funk-Baxter</a:t>
            </a:r>
          </a:p>
          <a:p>
            <a:r>
              <a:rPr lang="en-US" sz="1400" dirty="0" smtClean="0">
                <a:latin typeface="Arial" pitchFamily="34" charset="0"/>
                <a:cs typeface="Arial" pitchFamily="34" charset="0"/>
              </a:rPr>
              <a:t>Texas A&amp;M University-Corpus Christi</a:t>
            </a:r>
          </a:p>
          <a:p>
            <a:endParaRPr lang="en-US" sz="1400" dirty="0"/>
          </a:p>
        </p:txBody>
      </p:sp>
      <p:sp>
        <p:nvSpPr>
          <p:cNvPr id="8" name="Rectangle 7"/>
          <p:cNvSpPr/>
          <p:nvPr/>
        </p:nvSpPr>
        <p:spPr>
          <a:xfrm rot="21071289">
            <a:off x="2828179" y="3358429"/>
            <a:ext cx="3021590" cy="923330"/>
          </a:xfrm>
          <a:prstGeom prst="rect">
            <a:avLst/>
          </a:prstGeom>
        </p:spPr>
        <p:txBody>
          <a:bodyPr wrap="square">
            <a:spAutoFit/>
          </a:bodyPr>
          <a:lstStyle/>
          <a:p>
            <a:pPr algn="ctr"/>
            <a:endParaRPr lang="en-US" sz="1200" dirty="0">
              <a:latin typeface="Arial" pitchFamily="34" charset="0"/>
              <a:cs typeface="Arial" pitchFamily="34" charset="0"/>
            </a:endParaRPr>
          </a:p>
          <a:p>
            <a:pPr algn="ctr"/>
            <a:r>
              <a:rPr lang="en-US" sz="1400" dirty="0" smtClean="0">
                <a:latin typeface="Arial" pitchFamily="34" charset="0"/>
                <a:cs typeface="Arial" pitchFamily="34" charset="0"/>
              </a:rPr>
              <a:t>         Mark Adams</a:t>
            </a:r>
          </a:p>
          <a:p>
            <a:pPr algn="ctr"/>
            <a:r>
              <a:rPr lang="en-US" sz="1400" dirty="0" smtClean="0">
                <a:latin typeface="Arial" pitchFamily="34" charset="0"/>
                <a:cs typeface="Arial" pitchFamily="34" charset="0"/>
              </a:rPr>
              <a:t>         Sam Houston State University</a:t>
            </a:r>
          </a:p>
          <a:p>
            <a:pPr algn="ctr"/>
            <a:endParaRPr lang="en-US" sz="1400" dirty="0"/>
          </a:p>
        </p:txBody>
      </p:sp>
      <p:sp>
        <p:nvSpPr>
          <p:cNvPr id="12" name="Rectangle 11"/>
          <p:cNvSpPr/>
          <p:nvPr/>
        </p:nvSpPr>
        <p:spPr>
          <a:xfrm rot="10800000" flipV="1">
            <a:off x="6096000" y="2923820"/>
            <a:ext cx="2974912" cy="1508105"/>
          </a:xfrm>
          <a:prstGeom prst="rect">
            <a:avLst/>
          </a:prstGeom>
        </p:spPr>
        <p:txBody>
          <a:bodyPr wrap="square">
            <a:spAutoFit/>
          </a:bodyPr>
          <a:lstStyle/>
          <a:p>
            <a:pPr algn="ctr"/>
            <a:endParaRPr lang="en-US" dirty="0">
              <a:latin typeface="Arial" pitchFamily="34" charset="0"/>
              <a:cs typeface="Arial" pitchFamily="34" charset="0"/>
            </a:endParaRPr>
          </a:p>
          <a:p>
            <a:pPr algn="ctr"/>
            <a:endParaRPr lang="en-US" sz="1400" dirty="0" smtClean="0">
              <a:latin typeface="Arial" pitchFamily="34" charset="0"/>
              <a:cs typeface="Arial" pitchFamily="34" charset="0"/>
            </a:endParaRPr>
          </a:p>
          <a:p>
            <a:pPr algn="ctr"/>
            <a:endParaRPr lang="en-US" sz="1400" dirty="0">
              <a:latin typeface="Arial" pitchFamily="34" charset="0"/>
              <a:cs typeface="Arial" pitchFamily="34" charset="0"/>
            </a:endParaRPr>
          </a:p>
          <a:p>
            <a:r>
              <a:rPr lang="en-US" sz="1400" dirty="0" smtClean="0">
                <a:latin typeface="Arial" pitchFamily="34" charset="0"/>
                <a:cs typeface="Arial" pitchFamily="34" charset="0"/>
              </a:rPr>
              <a:t>             Danny Gallant</a:t>
            </a:r>
          </a:p>
          <a:p>
            <a:pPr algn="ctr"/>
            <a:r>
              <a:rPr lang="en-US" sz="1400" dirty="0" smtClean="0">
                <a:latin typeface="Arial" pitchFamily="34" charset="0"/>
                <a:cs typeface="Arial" pitchFamily="34" charset="0"/>
              </a:rPr>
              <a:t>Stephen F. Austin State University</a:t>
            </a:r>
          </a:p>
          <a:p>
            <a:endParaRPr lang="en-US" dirty="0"/>
          </a:p>
        </p:txBody>
      </p:sp>
      <p:sp>
        <p:nvSpPr>
          <p:cNvPr id="14" name="Rectangle 13"/>
          <p:cNvSpPr/>
          <p:nvPr/>
        </p:nvSpPr>
        <p:spPr>
          <a:xfrm rot="21038567">
            <a:off x="816045" y="6087329"/>
            <a:ext cx="2158124" cy="523220"/>
          </a:xfrm>
          <a:prstGeom prst="rect">
            <a:avLst/>
          </a:prstGeom>
        </p:spPr>
        <p:txBody>
          <a:bodyPr wrap="square">
            <a:spAutoFit/>
          </a:bodyPr>
          <a:lstStyle/>
          <a:p>
            <a:r>
              <a:rPr lang="en-US" sz="1400" dirty="0" smtClean="0">
                <a:latin typeface="Arial" pitchFamily="34" charset="0"/>
                <a:cs typeface="Arial" pitchFamily="34" charset="0"/>
              </a:rPr>
              <a:t>        Larry Mendez</a:t>
            </a:r>
          </a:p>
          <a:p>
            <a:r>
              <a:rPr lang="en-US" sz="1400" dirty="0" smtClean="0">
                <a:latin typeface="Arial" pitchFamily="34" charset="0"/>
                <a:cs typeface="Arial" pitchFamily="34" charset="0"/>
              </a:rPr>
              <a:t>    Tyler Junior College</a:t>
            </a:r>
          </a:p>
        </p:txBody>
      </p:sp>
      <p:sp>
        <p:nvSpPr>
          <p:cNvPr id="16" name="Rectangle 15"/>
          <p:cNvSpPr/>
          <p:nvPr/>
        </p:nvSpPr>
        <p:spPr>
          <a:xfrm>
            <a:off x="5257800" y="3392969"/>
            <a:ext cx="685800" cy="553998"/>
          </a:xfrm>
          <a:prstGeom prst="rect">
            <a:avLst/>
          </a:prstGeom>
        </p:spPr>
        <p:txBody>
          <a:bodyPr wrap="square">
            <a:spAutoFit/>
          </a:bodyPr>
          <a:lstStyle/>
          <a:p>
            <a:endParaRPr lang="en-US" sz="1200" dirty="0" smtClean="0">
              <a:latin typeface="Arial" pitchFamily="34" charset="0"/>
              <a:cs typeface="Arial" pitchFamily="34" charset="0"/>
            </a:endParaRPr>
          </a:p>
          <a:p>
            <a:endParaRPr lang="en-US" dirty="0"/>
          </a:p>
        </p:txBody>
      </p:sp>
      <p:sp>
        <p:nvSpPr>
          <p:cNvPr id="17" name="Rectangle 16"/>
          <p:cNvSpPr/>
          <p:nvPr/>
        </p:nvSpPr>
        <p:spPr>
          <a:xfrm rot="21235216">
            <a:off x="6751126" y="6172952"/>
            <a:ext cx="2240473" cy="707886"/>
          </a:xfrm>
          <a:prstGeom prst="rect">
            <a:avLst/>
          </a:prstGeom>
        </p:spPr>
        <p:txBody>
          <a:bodyPr wrap="square">
            <a:spAutoFit/>
          </a:bodyPr>
          <a:lstStyle/>
          <a:p>
            <a:pPr algn="ctr"/>
            <a:r>
              <a:rPr lang="en-US" sz="1400" dirty="0" smtClean="0">
                <a:latin typeface="Arial" pitchFamily="34" charset="0"/>
                <a:cs typeface="Arial" pitchFamily="34" charset="0"/>
              </a:rPr>
              <a:t>B. J. Crain</a:t>
            </a:r>
          </a:p>
          <a:p>
            <a:pPr algn="ctr"/>
            <a:r>
              <a:rPr lang="en-US" sz="1400" dirty="0" smtClean="0">
                <a:latin typeface="Arial" pitchFamily="34" charset="0"/>
                <a:cs typeface="Arial" pitchFamily="34" charset="0"/>
              </a:rPr>
              <a:t>Texas A&amp;M University</a:t>
            </a:r>
          </a:p>
          <a:p>
            <a:endParaRPr lang="en-US" sz="1200" dirty="0"/>
          </a:p>
        </p:txBody>
      </p:sp>
    </p:spTree>
    <p:extLst>
      <p:ext uri="{BB962C8B-B14F-4D97-AF65-F5344CB8AC3E}">
        <p14:creationId xmlns:p14="http://schemas.microsoft.com/office/powerpoint/2010/main" xmlns="" val="1507831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TCC Members</a:t>
            </a:r>
            <a:endParaRPr lang="en-US" dirty="0"/>
          </a:p>
        </p:txBody>
      </p:sp>
      <p:sp>
        <p:nvSpPr>
          <p:cNvPr id="13" name="TextBox 12"/>
          <p:cNvSpPr txBox="1"/>
          <p:nvPr/>
        </p:nvSpPr>
        <p:spPr>
          <a:xfrm rot="21110383">
            <a:off x="211172" y="3831392"/>
            <a:ext cx="2923098" cy="830997"/>
          </a:xfrm>
          <a:prstGeom prst="rect">
            <a:avLst/>
          </a:prstGeom>
          <a:noFill/>
        </p:spPr>
        <p:txBody>
          <a:bodyPr wrap="square" rtlCol="0">
            <a:spAutoFit/>
          </a:bodyPr>
          <a:lstStyle/>
          <a:p>
            <a:pPr algn="ctr"/>
            <a:endParaRPr lang="en-US" sz="1000" dirty="0" smtClean="0">
              <a:latin typeface="Arial" pitchFamily="34" charset="0"/>
              <a:cs typeface="Arial" pitchFamily="34" charset="0"/>
            </a:endParaRPr>
          </a:p>
          <a:p>
            <a:pPr algn="ctr"/>
            <a:endParaRPr lang="en-US" sz="1000" dirty="0" smtClean="0">
              <a:latin typeface="Arial" pitchFamily="34" charset="0"/>
              <a:cs typeface="Arial" pitchFamily="34" charset="0"/>
            </a:endParaRPr>
          </a:p>
          <a:p>
            <a:pPr algn="ctr"/>
            <a:r>
              <a:rPr lang="en-US" sz="1400" dirty="0" smtClean="0">
                <a:latin typeface="Arial" pitchFamily="34" charset="0"/>
                <a:cs typeface="Arial" pitchFamily="34" charset="0"/>
              </a:rPr>
              <a:t>Pam Youngblood</a:t>
            </a:r>
          </a:p>
          <a:p>
            <a:pPr algn="ctr"/>
            <a:r>
              <a:rPr lang="en-US" sz="1400" dirty="0" smtClean="0">
                <a:latin typeface="Arial" pitchFamily="34" charset="0"/>
                <a:cs typeface="Arial" pitchFamily="34" charset="0"/>
              </a:rPr>
              <a:t>Wharton County Junior College</a:t>
            </a:r>
            <a:endParaRPr lang="en-US" sz="1400" dirty="0">
              <a:latin typeface="Arial" pitchFamily="34" charset="0"/>
              <a:cs typeface="Arial" pitchFamily="34" charset="0"/>
            </a:endParaRPr>
          </a:p>
        </p:txBody>
      </p:sp>
      <p:sp>
        <p:nvSpPr>
          <p:cNvPr id="8" name="Rectangle 7"/>
          <p:cNvSpPr/>
          <p:nvPr/>
        </p:nvSpPr>
        <p:spPr>
          <a:xfrm rot="179362">
            <a:off x="3354171" y="3686750"/>
            <a:ext cx="2819658" cy="892552"/>
          </a:xfrm>
          <a:prstGeom prst="rect">
            <a:avLst/>
          </a:prstGeom>
        </p:spPr>
        <p:txBody>
          <a:bodyPr wrap="square">
            <a:spAutoFit/>
          </a:bodyPr>
          <a:lstStyle/>
          <a:p>
            <a:pPr algn="ctr"/>
            <a:endParaRPr lang="en-US" sz="1200" dirty="0">
              <a:latin typeface="Arial" pitchFamily="34" charset="0"/>
              <a:cs typeface="Arial" pitchFamily="34" charset="0"/>
            </a:endParaRPr>
          </a:p>
          <a:p>
            <a:pPr algn="ctr"/>
            <a:r>
              <a:rPr lang="en-US" sz="1400" dirty="0" smtClean="0">
                <a:latin typeface="Arial" pitchFamily="34" charset="0"/>
                <a:cs typeface="Arial" pitchFamily="34" charset="0"/>
              </a:rPr>
              <a:t>Cesario Valenzuela</a:t>
            </a:r>
          </a:p>
          <a:p>
            <a:pPr algn="ctr"/>
            <a:r>
              <a:rPr lang="en-US" sz="1400" dirty="0" smtClean="0">
                <a:latin typeface="Arial" pitchFamily="34" charset="0"/>
                <a:cs typeface="Arial" pitchFamily="34" charset="0"/>
              </a:rPr>
              <a:t>Sul Ross State University</a:t>
            </a:r>
          </a:p>
          <a:p>
            <a:pPr algn="ctr"/>
            <a:endParaRPr lang="en-US" sz="1200" dirty="0"/>
          </a:p>
        </p:txBody>
      </p:sp>
      <p:sp>
        <p:nvSpPr>
          <p:cNvPr id="12" name="Rectangle 11"/>
          <p:cNvSpPr/>
          <p:nvPr/>
        </p:nvSpPr>
        <p:spPr>
          <a:xfrm rot="10235602" flipV="1">
            <a:off x="6705599" y="3600831"/>
            <a:ext cx="2285999" cy="1200329"/>
          </a:xfrm>
          <a:prstGeom prst="rect">
            <a:avLst/>
          </a:prstGeom>
        </p:spPr>
        <p:txBody>
          <a:bodyPr wrap="square">
            <a:spAutoFit/>
          </a:bodyPr>
          <a:lstStyle/>
          <a:p>
            <a:endParaRPr lang="en-US" dirty="0" smtClean="0">
              <a:latin typeface="Arial" pitchFamily="34" charset="0"/>
              <a:cs typeface="Arial" pitchFamily="34" charset="0"/>
            </a:endParaRPr>
          </a:p>
          <a:p>
            <a:endParaRPr lang="en-US" sz="1200" dirty="0">
              <a:latin typeface="Arial" pitchFamily="34" charset="0"/>
              <a:cs typeface="Arial" pitchFamily="34" charset="0"/>
            </a:endParaRPr>
          </a:p>
          <a:p>
            <a:pPr algn="ctr"/>
            <a:r>
              <a:rPr lang="en-US" sz="1400" dirty="0" smtClean="0">
                <a:latin typeface="Arial" pitchFamily="34" charset="0"/>
                <a:cs typeface="Arial" pitchFamily="34" charset="0"/>
              </a:rPr>
              <a:t>Becky Gray</a:t>
            </a:r>
          </a:p>
          <a:p>
            <a:pPr algn="ctr"/>
            <a:r>
              <a:rPr lang="en-US" sz="1400" dirty="0" smtClean="0">
                <a:latin typeface="Arial" pitchFamily="34" charset="0"/>
                <a:cs typeface="Arial" pitchFamily="34" charset="0"/>
              </a:rPr>
              <a:t>Tarleton State University</a:t>
            </a:r>
          </a:p>
          <a:p>
            <a:endParaRPr lang="en-US" sz="1400" dirty="0"/>
          </a:p>
        </p:txBody>
      </p:sp>
      <p:sp>
        <p:nvSpPr>
          <p:cNvPr id="16" name="Rectangle 15"/>
          <p:cNvSpPr/>
          <p:nvPr/>
        </p:nvSpPr>
        <p:spPr>
          <a:xfrm>
            <a:off x="5257800" y="3392969"/>
            <a:ext cx="685800" cy="553998"/>
          </a:xfrm>
          <a:prstGeom prst="rect">
            <a:avLst/>
          </a:prstGeom>
        </p:spPr>
        <p:txBody>
          <a:bodyPr wrap="square">
            <a:spAutoFit/>
          </a:bodyPr>
          <a:lstStyle/>
          <a:p>
            <a:endParaRPr lang="en-US" sz="1200" dirty="0" smtClean="0">
              <a:latin typeface="Arial" pitchFamily="34" charset="0"/>
              <a:cs typeface="Arial" pitchFamily="34" charset="0"/>
            </a:endParaRPr>
          </a:p>
          <a:p>
            <a:endParaRPr lang="en-US" dirty="0"/>
          </a:p>
        </p:txBody>
      </p:sp>
      <p:pic>
        <p:nvPicPr>
          <p:cNvPr id="1027" name="Picture 3" descr="C:\Documents and Settings\lizg\Desktop\Pam_Youngbloo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rot="21066223">
            <a:off x="692156" y="1811542"/>
            <a:ext cx="1754899" cy="2256311"/>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Documents and Settings\User\Local Settings\Temporary Internet Files\Content.Word\CESAR.JPG"/>
          <p:cNvPicPr/>
          <p:nvPr/>
        </p:nvPicPr>
        <p:blipFill>
          <a:blip r:embed="rId3" cstate="print"/>
          <a:srcRect/>
          <a:stretch>
            <a:fillRect/>
          </a:stretch>
        </p:blipFill>
        <p:spPr bwMode="auto">
          <a:xfrm rot="202758">
            <a:off x="3895422" y="1770630"/>
            <a:ext cx="1910670" cy="2136546"/>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19800" y="5486400"/>
            <a:ext cx="2670175" cy="1036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42253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3191933"/>
          </a:xfrm>
        </p:spPr>
        <p:txBody>
          <a:bodyPr>
            <a:normAutofit fontScale="92500" lnSpcReduction="10000"/>
          </a:bodyPr>
          <a:lstStyle/>
          <a:p>
            <a:r>
              <a:rPr lang="en-US" dirty="0" smtClean="0"/>
              <a:t>Meet 4 times a year and plans annual meeting for users with presentations</a:t>
            </a:r>
          </a:p>
          <a:p>
            <a:r>
              <a:rPr lang="en-US" dirty="0" smtClean="0"/>
              <a:t>Monitors Tech Center progress towards goals, metrics monitored</a:t>
            </a:r>
          </a:p>
          <a:p>
            <a:r>
              <a:rPr lang="en-US" dirty="0" smtClean="0"/>
              <a:t>Reviews financial position of consortium funds</a:t>
            </a:r>
          </a:p>
          <a:p>
            <a:r>
              <a:rPr lang="en-US" dirty="0" smtClean="0"/>
              <a:t>Requests work orders for additional technical support as needed with consortium funds</a:t>
            </a:r>
          </a:p>
          <a:p>
            <a:r>
              <a:rPr lang="en-US" dirty="0" smtClean="0"/>
              <a:t>Reviews platforms currently supported to maximize resources  </a:t>
            </a:r>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a:t>
            </a:r>
            <a:br>
              <a:rPr lang="en-US" b="1" dirty="0" smtClean="0">
                <a:solidFill>
                  <a:schemeClr val="bg1"/>
                </a:solidFill>
              </a:rPr>
            </a:br>
            <a:r>
              <a:rPr lang="en-US" b="1" dirty="0" smtClean="0">
                <a:solidFill>
                  <a:schemeClr val="bg1"/>
                </a:solidFill>
              </a:rPr>
              <a:t>Board Duties</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24080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4030133"/>
          </a:xfrm>
        </p:spPr>
        <p:txBody>
          <a:bodyPr/>
          <a:lstStyle/>
          <a:p>
            <a:r>
              <a:rPr lang="en-US" dirty="0" smtClean="0"/>
              <a:t>TCC Tech Center support currently at 10 FTEs</a:t>
            </a:r>
          </a:p>
          <a:p>
            <a:r>
              <a:rPr lang="en-US" dirty="0" smtClean="0"/>
              <a:t>Additional hours purchased to address needs as determined by Liaisons to serve the needs of entire consortium </a:t>
            </a:r>
          </a:p>
          <a:p>
            <a:r>
              <a:rPr lang="en-US" dirty="0" smtClean="0"/>
              <a:t>FY 2011 delivered 156 projects</a:t>
            </a:r>
          </a:p>
          <a:p>
            <a:pPr lvl="2">
              <a:buFont typeface="Wingdings" pitchFamily="2" charset="2"/>
              <a:buChar char="Ø"/>
            </a:pPr>
            <a:r>
              <a:rPr lang="en-US" dirty="0" smtClean="0"/>
              <a:t> 73 baseline ERP patches</a:t>
            </a:r>
          </a:p>
          <a:p>
            <a:pPr lvl="2">
              <a:buFont typeface="Wingdings" pitchFamily="2" charset="2"/>
              <a:buChar char="Ø"/>
            </a:pPr>
            <a:r>
              <a:rPr lang="en-US" dirty="0" smtClean="0"/>
              <a:t>19 functional specs</a:t>
            </a:r>
          </a:p>
          <a:p>
            <a:pPr lvl="2">
              <a:buFont typeface="Wingdings" pitchFamily="2" charset="2"/>
              <a:buChar char="Ø"/>
            </a:pPr>
            <a:r>
              <a:rPr lang="en-US" dirty="0" smtClean="0"/>
              <a:t>38 Texas based solutions</a:t>
            </a:r>
          </a:p>
          <a:p>
            <a:r>
              <a:rPr lang="en-US" dirty="0" smtClean="0"/>
              <a:t>FY 2011 handled 974 calls</a:t>
            </a:r>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 </a:t>
            </a:r>
            <a:br>
              <a:rPr lang="en-US" b="1" dirty="0" smtClean="0">
                <a:solidFill>
                  <a:schemeClr val="bg1"/>
                </a:solidFill>
              </a:rPr>
            </a:br>
            <a:r>
              <a:rPr lang="en-US" b="1" dirty="0" smtClean="0">
                <a:solidFill>
                  <a:schemeClr val="bg1"/>
                </a:solidFill>
              </a:rPr>
              <a:t>Tech Center</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50072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Baseline Enhancements</a:t>
            </a:r>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8689" y="2209800"/>
            <a:ext cx="7162800" cy="434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86402" y="5715000"/>
            <a:ext cx="2670175" cy="1036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71809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2429933"/>
          </a:xfrm>
        </p:spPr>
        <p:txBody>
          <a:bodyPr/>
          <a:lstStyle/>
          <a:p>
            <a:r>
              <a:rPr lang="en-US" dirty="0" smtClean="0"/>
              <a:t>Beta Partners test modifications</a:t>
            </a:r>
          </a:p>
          <a:p>
            <a:r>
              <a:rPr lang="en-US" dirty="0" smtClean="0"/>
              <a:t>Beta Partners receive incentives </a:t>
            </a:r>
          </a:p>
          <a:p>
            <a:endParaRPr lang="en-US" dirty="0"/>
          </a:p>
        </p:txBody>
      </p:sp>
      <p:sp>
        <p:nvSpPr>
          <p:cNvPr id="3" name="Title 2"/>
          <p:cNvSpPr>
            <a:spLocks noGrp="1"/>
          </p:cNvSpPr>
          <p:nvPr>
            <p:ph type="title"/>
          </p:nvPr>
        </p:nvSpPr>
        <p:spPr/>
        <p:txBody>
          <a:bodyPr/>
          <a:lstStyle/>
          <a:p>
            <a:r>
              <a:rPr lang="en-US" b="1" dirty="0" smtClean="0">
                <a:solidFill>
                  <a:schemeClr val="bg1"/>
                </a:solidFill>
              </a:rPr>
              <a:t>Beta Partners</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93114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2658533"/>
          </a:xfrm>
        </p:spPr>
        <p:txBody>
          <a:bodyPr>
            <a:normAutofit/>
          </a:bodyPr>
          <a:lstStyle/>
          <a:p>
            <a:r>
              <a:rPr lang="en-US" dirty="0" smtClean="0"/>
              <a:t>Sungard serving 2,300 schools and in 40 countries</a:t>
            </a:r>
          </a:p>
          <a:p>
            <a:r>
              <a:rPr lang="en-US" dirty="0" smtClean="0"/>
              <a:t>Merging of Datatel and Sungard Higher Ed in quiet period of regulatory review</a:t>
            </a:r>
          </a:p>
          <a:p>
            <a:r>
              <a:rPr lang="en-US" dirty="0" smtClean="0"/>
              <a:t>CEO named from Datatel management</a:t>
            </a:r>
          </a:p>
          <a:p>
            <a:r>
              <a:rPr lang="en-US" dirty="0" smtClean="0"/>
              <a:t>Datatel was previously owned by  this private equity</a:t>
            </a:r>
          </a:p>
          <a:p>
            <a:pPr marL="0" indent="0">
              <a:buNone/>
            </a:pPr>
            <a:endParaRPr lang="en-US" dirty="0"/>
          </a:p>
        </p:txBody>
      </p:sp>
      <p:sp>
        <p:nvSpPr>
          <p:cNvPr id="3" name="Title 2"/>
          <p:cNvSpPr>
            <a:spLocks noGrp="1"/>
          </p:cNvSpPr>
          <p:nvPr>
            <p:ph type="title"/>
          </p:nvPr>
        </p:nvSpPr>
        <p:spPr/>
        <p:txBody>
          <a:bodyPr/>
          <a:lstStyle/>
          <a:p>
            <a:r>
              <a:rPr lang="en-US" b="1" dirty="0" smtClean="0">
                <a:solidFill>
                  <a:schemeClr val="bg1"/>
                </a:solidFill>
              </a:rPr>
              <a:t>Sungard Future</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2518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33733" cy="2201333"/>
          </a:xfrm>
        </p:spPr>
        <p:txBody>
          <a:bodyPr/>
          <a:lstStyle/>
          <a:p>
            <a:r>
              <a:rPr lang="en-US" dirty="0" smtClean="0"/>
              <a:t>1993</a:t>
            </a:r>
          </a:p>
          <a:p>
            <a:r>
              <a:rPr lang="en-US" dirty="0" smtClean="0"/>
              <a:t>19 schools with IA Plus</a:t>
            </a:r>
          </a:p>
          <a:p>
            <a:r>
              <a:rPr lang="en-US" dirty="0" smtClean="0"/>
              <a:t>6 schools with Banner </a:t>
            </a:r>
          </a:p>
          <a:p>
            <a:pPr marL="0" indent="0">
              <a:buNone/>
            </a:pPr>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a:t>
            </a:r>
            <a:br>
              <a:rPr lang="en-US" b="1" dirty="0" smtClean="0">
                <a:solidFill>
                  <a:schemeClr val="bg1"/>
                </a:solidFill>
              </a:rPr>
            </a:br>
            <a:r>
              <a:rPr lang="en-US" b="1" dirty="0" smtClean="0">
                <a:solidFill>
                  <a:schemeClr val="bg1"/>
                </a:solidFill>
              </a:rPr>
              <a:t>Background Early Days</a:t>
            </a:r>
            <a:endParaRPr lang="en-US" b="1" dirty="0">
              <a:solidFill>
                <a:schemeClr val="bg1"/>
              </a:solidFill>
            </a:endParaRPr>
          </a:p>
        </p:txBody>
      </p:sp>
      <p:pic>
        <p:nvPicPr>
          <p:cNvPr id="307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84519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1995, 7-Year Contract</a:t>
            </a:r>
          </a:p>
          <a:p>
            <a:r>
              <a:rPr lang="en-US" dirty="0" smtClean="0"/>
              <a:t>DIR Administrator</a:t>
            </a:r>
          </a:p>
          <a:p>
            <a:r>
              <a:rPr lang="en-US" dirty="0" smtClean="0"/>
              <a:t>Software modifications performed centrally for all schools to meet Texas reporting </a:t>
            </a:r>
          </a:p>
          <a:p>
            <a:r>
              <a:rPr lang="en-US" dirty="0" smtClean="0"/>
              <a:t>Annual maintenance split three ways:</a:t>
            </a:r>
          </a:p>
          <a:p>
            <a:pPr lvl="1">
              <a:buFont typeface="Wingdings" pitchFamily="2" charset="2"/>
              <a:buChar char="Ø"/>
            </a:pPr>
            <a:r>
              <a:rPr lang="en-US" dirty="0" smtClean="0"/>
              <a:t>SCT </a:t>
            </a:r>
          </a:p>
          <a:p>
            <a:pPr lvl="1">
              <a:buFont typeface="Wingdings" pitchFamily="2" charset="2"/>
              <a:buChar char="Ø"/>
            </a:pPr>
            <a:r>
              <a:rPr lang="en-US" dirty="0" smtClean="0"/>
              <a:t>Cover costs of Tech Center – 4 FTEs </a:t>
            </a:r>
          </a:p>
          <a:p>
            <a:pPr lvl="1">
              <a:buFont typeface="Wingdings" pitchFamily="2" charset="2"/>
              <a:buChar char="Ø"/>
            </a:pPr>
            <a:r>
              <a:rPr lang="en-US" dirty="0" smtClean="0"/>
              <a:t>Administration fee to DIR</a:t>
            </a:r>
          </a:p>
          <a:p>
            <a:pPr marL="301943" lvl="1" indent="0">
              <a:buNone/>
            </a:pPr>
            <a:endParaRPr lang="en-US" dirty="0"/>
          </a:p>
          <a:p>
            <a:pPr marL="301943" lvl="1" indent="0">
              <a:buNone/>
            </a:pPr>
            <a:endParaRPr lang="en-US" dirty="0"/>
          </a:p>
        </p:txBody>
      </p:sp>
      <p:sp>
        <p:nvSpPr>
          <p:cNvPr id="3" name="Title 2"/>
          <p:cNvSpPr>
            <a:spLocks noGrp="1"/>
          </p:cNvSpPr>
          <p:nvPr>
            <p:ph type="title"/>
          </p:nvPr>
        </p:nvSpPr>
        <p:spPr>
          <a:xfrm>
            <a:off x="457200" y="338328"/>
            <a:ext cx="8229600" cy="1795272"/>
          </a:xfrm>
        </p:spPr>
        <p:txBody>
          <a:bodyPr>
            <a:normAutofit fontScale="90000"/>
          </a:bodyPr>
          <a:lstStyle/>
          <a:p>
            <a:r>
              <a:rPr lang="en-US" b="1" dirty="0" smtClean="0">
                <a:solidFill>
                  <a:schemeClr val="bg1"/>
                </a:solidFill>
              </a:rPr>
              <a:t>TCC</a:t>
            </a:r>
            <a:br>
              <a:rPr lang="en-US" b="1" dirty="0" smtClean="0">
                <a:solidFill>
                  <a:schemeClr val="bg1"/>
                </a:solidFill>
              </a:rPr>
            </a:br>
            <a:r>
              <a:rPr lang="en-US" sz="3600" b="1" dirty="0" smtClean="0">
                <a:solidFill>
                  <a:schemeClr val="bg1"/>
                </a:solidFill>
              </a:rPr>
              <a:t>Contract Negotiations to Create Shared Services</a:t>
            </a:r>
            <a:endParaRPr lang="en-US" sz="3600" b="1" dirty="0">
              <a:solidFill>
                <a:schemeClr val="bg1"/>
              </a:solidFill>
            </a:endParaRPr>
          </a:p>
        </p:txBody>
      </p:sp>
      <p:pic>
        <p:nvPicPr>
          <p:cNvPr id="5"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85221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14600"/>
            <a:ext cx="8229600" cy="2971800"/>
          </a:xfrm>
        </p:spPr>
        <p:txBody>
          <a:bodyPr>
            <a:normAutofit fontScale="85000" lnSpcReduction="20000"/>
          </a:bodyPr>
          <a:lstStyle/>
          <a:p>
            <a:r>
              <a:rPr lang="en-US" dirty="0" smtClean="0"/>
              <a:t>TCC will develop and maintain software that adds value and provides for standard state and federal reporting requirements, necessary interface programs, implementation of state policies, essential state systems, and modifications that will support uniform software requirements of Texas institutions.</a:t>
            </a:r>
          </a:p>
          <a:p>
            <a:pPr marL="0" indent="0">
              <a:buNone/>
            </a:pPr>
            <a:endParaRPr lang="en-US" dirty="0" smtClean="0"/>
          </a:p>
          <a:p>
            <a:r>
              <a:rPr lang="en-US" dirty="0" smtClean="0"/>
              <a:t>TCC, through a contract with Sungard through the Contract Administrator, protects members’ investment, discounts software license fees, discounts maintenance costs, reduces the escalation fee and provides a Technical Center to support development of value added software to satisfy the needs of the consortium members.</a:t>
            </a:r>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a:t>
            </a:r>
            <a:br>
              <a:rPr lang="en-US" b="1" dirty="0" smtClean="0">
                <a:solidFill>
                  <a:schemeClr val="bg1"/>
                </a:solidFill>
              </a:rPr>
            </a:br>
            <a:r>
              <a:rPr lang="en-US" b="1" dirty="0" smtClean="0">
                <a:solidFill>
                  <a:schemeClr val="bg1"/>
                </a:solidFill>
              </a:rPr>
              <a:t>Mission Statement</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589452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2002, 7-year contract </a:t>
            </a:r>
          </a:p>
          <a:p>
            <a:r>
              <a:rPr lang="en-US" dirty="0" smtClean="0"/>
              <a:t>First 7 year contract saved 14 million on licenses, maintenance, tech services </a:t>
            </a:r>
          </a:p>
          <a:p>
            <a:r>
              <a:rPr lang="en-US" dirty="0" smtClean="0"/>
              <a:t>Move from IA Plus with a Leap Program to Banner</a:t>
            </a:r>
          </a:p>
          <a:p>
            <a:r>
              <a:rPr lang="en-US" dirty="0" smtClean="0"/>
              <a:t>Incentives to purchase Banner</a:t>
            </a:r>
          </a:p>
          <a:p>
            <a:r>
              <a:rPr lang="en-US" dirty="0" smtClean="0"/>
              <a:t>Tech Center Director replaced, Consortium request to have different leadership model </a:t>
            </a:r>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Renewal of contract</a:t>
            </a:r>
            <a:br>
              <a:rPr lang="en-US" b="1" dirty="0" smtClean="0">
                <a:solidFill>
                  <a:schemeClr val="bg1"/>
                </a:solidFill>
              </a:rPr>
            </a:br>
            <a:r>
              <a:rPr lang="en-US" b="1" dirty="0" smtClean="0">
                <a:solidFill>
                  <a:schemeClr val="bg1"/>
                </a:solidFill>
              </a:rPr>
              <a:t> LEAP to Banner</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75975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2590801"/>
            <a:ext cx="8153400" cy="2895599"/>
          </a:xfrm>
        </p:spPr>
        <p:txBody>
          <a:bodyPr>
            <a:normAutofit fontScale="92500" lnSpcReduction="10000"/>
          </a:bodyPr>
          <a:lstStyle/>
          <a:p>
            <a:r>
              <a:rPr lang="en-US" dirty="0" smtClean="0"/>
              <a:t>In 2003, Contract amended and assign to Texas A&amp;M University-Corpus Christi to administer and to be the Contract Administrator for the Statewide SCT software contract between  the TCC member institutions and SCT. </a:t>
            </a:r>
          </a:p>
          <a:p>
            <a:pPr marL="0" indent="0">
              <a:buNone/>
            </a:pPr>
            <a:endParaRPr lang="en-US" dirty="0" smtClean="0"/>
          </a:p>
          <a:p>
            <a:r>
              <a:rPr lang="en-US" dirty="0" smtClean="0"/>
              <a:t>Contract Administrator and the TCC will represent all member institutions in the purchase of Sungard software licenses and maintenance.</a:t>
            </a:r>
          </a:p>
          <a:p>
            <a:pPr marL="0" indent="0">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a:t>
            </a:r>
            <a:br>
              <a:rPr lang="en-US" b="1" dirty="0" smtClean="0">
                <a:solidFill>
                  <a:schemeClr val="bg1"/>
                </a:solidFill>
              </a:rPr>
            </a:br>
            <a:r>
              <a:rPr lang="en-US" b="1" dirty="0" smtClean="0">
                <a:solidFill>
                  <a:schemeClr val="bg1"/>
                </a:solidFill>
              </a:rPr>
              <a:t>Major Contract Revision</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0478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Modifications to contract </a:t>
            </a:r>
          </a:p>
          <a:p>
            <a:r>
              <a:rPr lang="en-US" dirty="0" smtClean="0"/>
              <a:t>Professional services expanded from Committed services only to include time and materials</a:t>
            </a:r>
            <a:r>
              <a:rPr lang="en-US" dirty="0"/>
              <a:t> </a:t>
            </a:r>
            <a:r>
              <a:rPr lang="en-US" dirty="0" smtClean="0"/>
              <a:t>as well as quality assurances added</a:t>
            </a:r>
          </a:p>
          <a:p>
            <a:r>
              <a:rPr lang="en-US" dirty="0" smtClean="0"/>
              <a:t>Added FTEs with cost sharing from SCT, grew to 9 FTEs</a:t>
            </a:r>
          </a:p>
          <a:p>
            <a:r>
              <a:rPr lang="en-US" dirty="0" smtClean="0"/>
              <a:t>SCT billed schools for consulting &amp; technical hours directly</a:t>
            </a:r>
          </a:p>
          <a:p>
            <a:r>
              <a:rPr lang="en-US" dirty="0" smtClean="0"/>
              <a:t>Added more schools</a:t>
            </a:r>
          </a:p>
          <a:p>
            <a:r>
              <a:rPr lang="en-US" dirty="0" smtClean="0"/>
              <a:t>Early Termination clauses added</a:t>
            </a:r>
          </a:p>
          <a:p>
            <a:r>
              <a:rPr lang="en-US" dirty="0" smtClean="0"/>
              <a:t>Corrected billings and records</a:t>
            </a:r>
            <a:endParaRPr lang="en-US" dirty="0"/>
          </a:p>
        </p:txBody>
      </p:sp>
      <p:sp>
        <p:nvSpPr>
          <p:cNvPr id="3" name="Title 2"/>
          <p:cNvSpPr>
            <a:spLocks noGrp="1"/>
          </p:cNvSpPr>
          <p:nvPr>
            <p:ph type="title"/>
          </p:nvPr>
        </p:nvSpPr>
        <p:spPr/>
        <p:txBody>
          <a:bodyPr>
            <a:normAutofit fontScale="90000"/>
          </a:bodyPr>
          <a:lstStyle/>
          <a:p>
            <a:r>
              <a:rPr lang="en-US" b="1" dirty="0">
                <a:solidFill>
                  <a:schemeClr val="bg1"/>
                </a:solidFill>
              </a:rPr>
              <a:t>TCC</a:t>
            </a:r>
            <a:br>
              <a:rPr lang="en-US" b="1" dirty="0">
                <a:solidFill>
                  <a:schemeClr val="bg1"/>
                </a:solidFill>
              </a:rPr>
            </a:br>
            <a:r>
              <a:rPr lang="en-US" b="1" dirty="0">
                <a:solidFill>
                  <a:schemeClr val="bg1"/>
                </a:solidFill>
              </a:rPr>
              <a:t>O</a:t>
            </a:r>
            <a:r>
              <a:rPr lang="en-US" b="1" dirty="0" smtClean="0">
                <a:solidFill>
                  <a:schemeClr val="bg1"/>
                </a:solidFill>
              </a:rPr>
              <a:t>ver Course of 2003-2009</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7071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3115733"/>
          </a:xfrm>
        </p:spPr>
        <p:txBody>
          <a:bodyPr>
            <a:normAutofit lnSpcReduction="10000"/>
          </a:bodyPr>
          <a:lstStyle/>
          <a:p>
            <a:r>
              <a:rPr lang="en-US" dirty="0" smtClean="0"/>
              <a:t>2010, 6-year contract</a:t>
            </a:r>
          </a:p>
          <a:p>
            <a:r>
              <a:rPr lang="en-US" dirty="0" smtClean="0"/>
              <a:t>Revisions to improve benefits</a:t>
            </a:r>
          </a:p>
          <a:p>
            <a:pPr lvl="1">
              <a:buFont typeface="Wingdings" pitchFamily="2" charset="2"/>
              <a:buChar char="Ø"/>
            </a:pPr>
            <a:r>
              <a:rPr lang="en-US" dirty="0" smtClean="0"/>
              <a:t>Licenses at 40% off list, was 30%</a:t>
            </a:r>
          </a:p>
          <a:p>
            <a:pPr lvl="1">
              <a:buFont typeface="Wingdings" pitchFamily="2" charset="2"/>
              <a:buChar char="Ø"/>
            </a:pPr>
            <a:r>
              <a:rPr lang="en-US" dirty="0" smtClean="0"/>
              <a:t>3% escalation on maintenance, was split 3% and part 5%</a:t>
            </a:r>
          </a:p>
          <a:p>
            <a:pPr lvl="1">
              <a:buFont typeface="Wingdings" pitchFamily="2" charset="2"/>
              <a:buChar char="Ø"/>
            </a:pPr>
            <a:r>
              <a:rPr lang="en-US" dirty="0" smtClean="0"/>
              <a:t>Options to have higher levels of maintenance – Silver and Platinum if school requests</a:t>
            </a:r>
          </a:p>
          <a:p>
            <a:pPr lvl="1">
              <a:buFont typeface="Wingdings" pitchFamily="2" charset="2"/>
              <a:buChar char="Ø"/>
            </a:pPr>
            <a:r>
              <a:rPr lang="en-US" dirty="0" smtClean="0"/>
              <a:t>7 FTEs for Tech Center, ability to add other with work orders with termination earlier than contract</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 </a:t>
            </a:r>
            <a:br>
              <a:rPr lang="en-US" b="1" dirty="0" smtClean="0">
                <a:solidFill>
                  <a:schemeClr val="bg1"/>
                </a:solidFill>
              </a:rPr>
            </a:br>
            <a:r>
              <a:rPr lang="en-US" b="1" dirty="0" smtClean="0">
                <a:solidFill>
                  <a:schemeClr val="bg1"/>
                </a:solidFill>
              </a:rPr>
              <a:t>Contract Revision - 2010</a:t>
            </a:r>
            <a:endParaRPr lang="en-US" b="1" dirty="0">
              <a:solidFill>
                <a:schemeClr val="bg1"/>
              </a:solidFill>
            </a:endParaRPr>
          </a:p>
        </p:txBody>
      </p:sp>
      <p:pic>
        <p:nvPicPr>
          <p:cNvPr id="4"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50850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2734733"/>
          </a:xfrm>
        </p:spPr>
        <p:txBody>
          <a:bodyPr>
            <a:normAutofit fontScale="92500" lnSpcReduction="20000"/>
          </a:bodyPr>
          <a:lstStyle/>
          <a:p>
            <a:r>
              <a:rPr lang="en-US" dirty="0" smtClean="0"/>
              <a:t>39 members - combination of universities and community colleges</a:t>
            </a:r>
          </a:p>
          <a:p>
            <a:pPr lvl="2"/>
            <a:r>
              <a:rPr lang="en-US" dirty="0">
                <a:latin typeface="Arial" charset="0"/>
                <a:ea typeface="ＭＳ Ｐゴシック"/>
              </a:rPr>
              <a:t>37 Banner Student Institutions</a:t>
            </a:r>
          </a:p>
          <a:p>
            <a:pPr lvl="2"/>
            <a:r>
              <a:rPr lang="en-US" dirty="0">
                <a:latin typeface="Arial" charset="0"/>
                <a:ea typeface="ＭＳ Ｐゴシック"/>
              </a:rPr>
              <a:t>18 Banner HR Institutions (CC’s and Univ.)</a:t>
            </a:r>
          </a:p>
          <a:p>
            <a:pPr lvl="2"/>
            <a:r>
              <a:rPr lang="en-US" dirty="0">
                <a:latin typeface="Arial" charset="0"/>
                <a:ea typeface="ＭＳ Ｐゴシック"/>
              </a:rPr>
              <a:t>12 Banner Finance Institutions (Univ. Only)</a:t>
            </a:r>
          </a:p>
          <a:p>
            <a:pPr marL="0" indent="0">
              <a:buNone/>
            </a:pPr>
            <a:endParaRPr lang="en-US" dirty="0" smtClean="0"/>
          </a:p>
          <a:p>
            <a:r>
              <a:rPr lang="en-US" dirty="0" smtClean="0"/>
              <a:t>Each school has representatives to vote on contract amendments, modifications and help bring issues to the Board</a:t>
            </a:r>
          </a:p>
          <a:p>
            <a:endParaRPr lang="en-US" dirty="0"/>
          </a:p>
        </p:txBody>
      </p:sp>
      <p:sp>
        <p:nvSpPr>
          <p:cNvPr id="3" name="Title 2"/>
          <p:cNvSpPr>
            <a:spLocks noGrp="1"/>
          </p:cNvSpPr>
          <p:nvPr>
            <p:ph type="title"/>
          </p:nvPr>
        </p:nvSpPr>
        <p:spPr/>
        <p:txBody>
          <a:bodyPr>
            <a:normAutofit fontScale="90000"/>
          </a:bodyPr>
          <a:lstStyle/>
          <a:p>
            <a:r>
              <a:rPr lang="en-US" b="1" dirty="0" smtClean="0">
                <a:solidFill>
                  <a:schemeClr val="bg1"/>
                </a:solidFill>
              </a:rPr>
              <a:t>TCC </a:t>
            </a:r>
            <a:br>
              <a:rPr lang="en-US" b="1" dirty="0" smtClean="0">
                <a:solidFill>
                  <a:schemeClr val="bg1"/>
                </a:solidFill>
              </a:rPr>
            </a:br>
            <a:r>
              <a:rPr lang="en-US" b="1" dirty="0" smtClean="0">
                <a:solidFill>
                  <a:schemeClr val="bg1"/>
                </a:solidFill>
              </a:rPr>
              <a:t>Members</a:t>
            </a:r>
            <a:endParaRPr lang="en-US" b="1" dirty="0">
              <a:solidFill>
                <a:schemeClr val="bg1"/>
              </a:solidFill>
            </a:endParaRPr>
          </a:p>
        </p:txBody>
      </p:sp>
      <p:pic>
        <p:nvPicPr>
          <p:cNvPr id="5" name="Picture 2" descr="C:\Documents and Settings\lizg\Desktop\TCCLogo_Sungard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5486400"/>
            <a:ext cx="26670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356706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599</TotalTime>
  <Words>721</Words>
  <Application>Microsoft Office PowerPoint</Application>
  <PresentationFormat>On-screen Show (4:3)</PresentationFormat>
  <Paragraphs>113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  </vt:lpstr>
      <vt:lpstr>TCC Background Early Days</vt:lpstr>
      <vt:lpstr>TCC Contract Negotiations to Create Shared Services</vt:lpstr>
      <vt:lpstr>TCC Mission Statement</vt:lpstr>
      <vt:lpstr>Renewal of contract  LEAP to Banner</vt:lpstr>
      <vt:lpstr>TCC Major Contract Revision</vt:lpstr>
      <vt:lpstr>TCC Over Course of 2003-2009</vt:lpstr>
      <vt:lpstr>TCC  Contract Revision - 2010</vt:lpstr>
      <vt:lpstr>TCC  Members</vt:lpstr>
      <vt:lpstr>TCC  Board Members</vt:lpstr>
      <vt:lpstr>TCC Board Members</vt:lpstr>
      <vt:lpstr>TCC Members</vt:lpstr>
      <vt:lpstr>TCC Board Duties</vt:lpstr>
      <vt:lpstr>TCC  Tech Center</vt:lpstr>
      <vt:lpstr>Baseline Enhancements</vt:lpstr>
      <vt:lpstr>Beta Partners</vt:lpstr>
      <vt:lpstr>Sungard Future</vt:lpstr>
    </vt:vector>
  </TitlesOfParts>
  <Company>TAMU-CC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Kathryn Funk-Baxter Executive VP for Finance &amp; Administration Texas A&amp;M University-Corpus Christi  October 17, 2011</dc:title>
  <dc:creator>lizg</dc:creator>
  <cp:lastModifiedBy>Cammi Derr</cp:lastModifiedBy>
  <cp:revision>43</cp:revision>
  <cp:lastPrinted>2011-10-15T00:07:25Z</cp:lastPrinted>
  <dcterms:created xsi:type="dcterms:W3CDTF">2011-10-12T12:21:41Z</dcterms:created>
  <dcterms:modified xsi:type="dcterms:W3CDTF">2011-11-09T13:23:04Z</dcterms:modified>
</cp:coreProperties>
</file>